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5" r:id="rId1"/>
  </p:sldMasterIdLst>
  <p:notesMasterIdLst>
    <p:notesMasterId r:id="rId23"/>
  </p:notesMasterIdLst>
  <p:sldIdLst>
    <p:sldId id="256" r:id="rId2"/>
    <p:sldId id="257" r:id="rId3"/>
    <p:sldId id="259" r:id="rId4"/>
    <p:sldId id="263" r:id="rId5"/>
    <p:sldId id="264" r:id="rId6"/>
    <p:sldId id="265" r:id="rId7"/>
    <p:sldId id="272" r:id="rId8"/>
    <p:sldId id="266" r:id="rId9"/>
    <p:sldId id="273" r:id="rId10"/>
    <p:sldId id="274" r:id="rId11"/>
    <p:sldId id="275" r:id="rId12"/>
    <p:sldId id="276" r:id="rId13"/>
    <p:sldId id="267" r:id="rId14"/>
    <p:sldId id="268" r:id="rId15"/>
    <p:sldId id="269" r:id="rId16"/>
    <p:sldId id="270" r:id="rId17"/>
    <p:sldId id="271" r:id="rId18"/>
    <p:sldId id="277" r:id="rId19"/>
    <p:sldId id="278" r:id="rId20"/>
    <p:sldId id="260" r:id="rId21"/>
    <p:sldId id="262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88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4b5ab9f706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4b5ab9f706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b5ab9f706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b5ab9f706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Maybe </a:t>
            </a:r>
            <a:r>
              <a:rPr lang="en-GB" dirty="0" err="1"/>
              <a:t>tf-idf</a:t>
            </a:r>
            <a:r>
              <a:rPr lang="en-GB" dirty="0"/>
              <a:t> is bad for transfer learning? </a:t>
            </a:r>
          </a:p>
        </p:txBody>
      </p:sp>
    </p:spTree>
    <p:extLst>
      <p:ext uri="{BB962C8B-B14F-4D97-AF65-F5344CB8AC3E}">
        <p14:creationId xmlns:p14="http://schemas.microsoft.com/office/powerpoint/2010/main" val="2704667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Assumption seems to work, but need more careful check</a:t>
            </a:r>
          </a:p>
        </p:txBody>
      </p:sp>
    </p:spTree>
    <p:extLst>
      <p:ext uri="{BB962C8B-B14F-4D97-AF65-F5344CB8AC3E}">
        <p14:creationId xmlns:p14="http://schemas.microsoft.com/office/powerpoint/2010/main" val="3309015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b5ab9f706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b5ab9f706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b5ab9f706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b5ab9f706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 Page" type="title">
  <p:cSld name="TITLE">
    <p:bg>
      <p:bgPr>
        <a:gradFill>
          <a:gsLst>
            <a:gs pos="0">
              <a:srgbClr val="662483"/>
            </a:gs>
            <a:gs pos="21000">
              <a:srgbClr val="662483"/>
            </a:gs>
            <a:gs pos="78000">
              <a:srgbClr val="AF1C63"/>
            </a:gs>
            <a:gs pos="100000">
              <a:srgbClr val="AF1C63"/>
            </a:gs>
          </a:gsLst>
          <a:lin ang="18900044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85511" y="2222790"/>
            <a:ext cx="2772974" cy="69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secHead">
  <p:cSld name="SECTION_HEADER">
    <p:bg>
      <p:bgPr>
        <a:gradFill>
          <a:gsLst>
            <a:gs pos="0">
              <a:srgbClr val="662483"/>
            </a:gs>
            <a:gs pos="21000">
              <a:srgbClr val="662483"/>
            </a:gs>
            <a:gs pos="78000">
              <a:srgbClr val="AF1C63"/>
            </a:gs>
            <a:gs pos="100000">
              <a:srgbClr val="AF1C63"/>
            </a:gs>
          </a:gsLst>
          <a:lin ang="18900044" scaled="0"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1087500" y="1842000"/>
            <a:ext cx="6969000" cy="14595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4451" y="241299"/>
            <a:ext cx="1251149" cy="3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7500" y="3447525"/>
            <a:ext cx="6969000" cy="3936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ctr">
              <a:spcBef>
                <a:spcPts val="1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ctr">
              <a:spcBef>
                <a:spcPts val="1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ctr">
              <a:spcBef>
                <a:spcPts val="1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ctr">
              <a:spcBef>
                <a:spcPts val="1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ctr">
              <a:spcBef>
                <a:spcPts val="1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ctr">
              <a:spcBef>
                <a:spcPts val="1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ctr">
              <a:spcBef>
                <a:spcPts val="1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ctr">
              <a:spcBef>
                <a:spcPts val="100"/>
              </a:spcBef>
              <a:spcAft>
                <a:spcPts val="10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2"/>
          </p:nvPr>
        </p:nvSpPr>
        <p:spPr>
          <a:xfrm>
            <a:off x="3400500" y="1205725"/>
            <a:ext cx="2343000" cy="3936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1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algn="ctr" rtl="0">
              <a:spcBef>
                <a:spcPts val="1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algn="ctr" rtl="0">
              <a:spcBef>
                <a:spcPts val="1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algn="ctr" rtl="0">
              <a:spcBef>
                <a:spcPts val="1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algn="ctr" rtl="0">
              <a:spcBef>
                <a:spcPts val="1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algn="ctr" rtl="0">
              <a:spcBef>
                <a:spcPts val="1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algn="ctr" rtl="0">
              <a:spcBef>
                <a:spcPts val="1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algn="ctr" rtl="0">
              <a:spcBef>
                <a:spcPts val="100"/>
              </a:spcBef>
              <a:spcAft>
                <a:spcPts val="1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/>
          <p:nvPr/>
        </p:nvSpPr>
        <p:spPr>
          <a:xfrm>
            <a:off x="231975" y="241300"/>
            <a:ext cx="13920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CONFIDENTIAL</a:t>
            </a:r>
            <a:endParaRPr sz="10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gradFill>
            <a:gsLst>
              <a:gs pos="0">
                <a:srgbClr val="662483"/>
              </a:gs>
              <a:gs pos="21000">
                <a:srgbClr val="662483"/>
              </a:gs>
              <a:gs pos="78000">
                <a:srgbClr val="AF1C63"/>
              </a:gs>
              <a:gs pos="100000">
                <a:srgbClr val="AF1C63"/>
              </a:gs>
            </a:gsLst>
            <a:lin ang="18900044" scaled="0"/>
          </a:gradFill>
        </p:spPr>
        <p:txBody>
          <a:bodyPr spcFirstLastPara="1" wrap="square" lIns="36000" tIns="36000" rIns="36000" bIns="360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None/>
              <a:defRPr sz="23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408000"/>
            <a:ext cx="8520600" cy="31608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100"/>
              </a:spcBef>
              <a:spcAft>
                <a:spcPts val="0"/>
              </a:spcAft>
              <a:buSzPts val="1200"/>
              <a:buChar char="-"/>
              <a:defRPr/>
            </a:lvl2pPr>
            <a:lvl3pPr marL="1371600" lvl="2" indent="-292100">
              <a:spcBef>
                <a:spcPts val="100"/>
              </a:spcBef>
              <a:spcAft>
                <a:spcPts val="0"/>
              </a:spcAft>
              <a:buSzPts val="1000"/>
              <a:buChar char="-"/>
              <a:defRPr/>
            </a:lvl3pPr>
            <a:lvl4pPr marL="1828800" lvl="3" indent="-292100">
              <a:spcBef>
                <a:spcPts val="1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1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1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1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1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100"/>
              </a:spcBef>
              <a:spcAft>
                <a:spcPts val="1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" name="Google Shape;27;p5"/>
          <p:cNvSpPr txBox="1"/>
          <p:nvPr/>
        </p:nvSpPr>
        <p:spPr>
          <a:xfrm>
            <a:off x="217350" y="4760125"/>
            <a:ext cx="1392000" cy="1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951B81"/>
                </a:solidFill>
                <a:latin typeface="Verdana"/>
                <a:ea typeface="Verdana"/>
                <a:cs typeface="Verdana"/>
                <a:sym typeface="Verdana"/>
              </a:rPr>
              <a:t>Confidential to Mudano</a:t>
            </a:r>
            <a:endParaRPr sz="800">
              <a:solidFill>
                <a:srgbClr val="951B8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ubtitle and body">
  <p:cSld name="TITLE_AND_BODY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gradFill>
            <a:gsLst>
              <a:gs pos="0">
                <a:srgbClr val="662483"/>
              </a:gs>
              <a:gs pos="21000">
                <a:srgbClr val="662483"/>
              </a:gs>
              <a:gs pos="78000">
                <a:srgbClr val="AF1C63"/>
              </a:gs>
              <a:gs pos="100000">
                <a:srgbClr val="AF1C63"/>
              </a:gs>
            </a:gsLst>
            <a:lin ang="18900044" scaled="0"/>
          </a:gradFill>
        </p:spPr>
        <p:txBody>
          <a:bodyPr spcFirstLastPara="1" wrap="square" lIns="36000" tIns="36000" rIns="36000" bIns="36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None/>
              <a:defRPr sz="23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311700" y="1750550"/>
            <a:ext cx="8520600" cy="28182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00"/>
              </a:spcBef>
              <a:spcAft>
                <a:spcPts val="0"/>
              </a:spcAft>
              <a:buSzPts val="1200"/>
              <a:buChar char="-"/>
              <a:defRPr/>
            </a:lvl2pPr>
            <a:lvl3pPr marL="1371600" lvl="2" indent="-292100" rtl="0">
              <a:spcBef>
                <a:spcPts val="100"/>
              </a:spcBef>
              <a:spcAft>
                <a:spcPts val="0"/>
              </a:spcAft>
              <a:buSzPts val="1000"/>
              <a:buChar char="-"/>
              <a:defRPr/>
            </a:lvl3pPr>
            <a:lvl4pPr marL="1828800" lvl="3" indent="-292100" rtl="0">
              <a:spcBef>
                <a:spcPts val="1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rtl="0">
              <a:spcBef>
                <a:spcPts val="1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rtl="0">
              <a:spcBef>
                <a:spcPts val="1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rtl="0">
              <a:spcBef>
                <a:spcPts val="1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rtl="0">
              <a:spcBef>
                <a:spcPts val="1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rtl="0">
              <a:spcBef>
                <a:spcPts val="100"/>
              </a:spcBef>
              <a:spcAft>
                <a:spcPts val="1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ubTitle" idx="2"/>
          </p:nvPr>
        </p:nvSpPr>
        <p:spPr>
          <a:xfrm>
            <a:off x="298350" y="1348875"/>
            <a:ext cx="8547300" cy="3114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662483"/>
                </a:solidFill>
              </a:defRPr>
            </a:lvl1pPr>
            <a:lvl2pPr lvl="1">
              <a:spcBef>
                <a:spcPts val="100"/>
              </a:spcBef>
              <a:spcAft>
                <a:spcPts val="0"/>
              </a:spcAft>
              <a:buNone/>
              <a:defRPr b="1">
                <a:solidFill>
                  <a:srgbClr val="662483"/>
                </a:solidFill>
              </a:defRPr>
            </a:lvl2pPr>
            <a:lvl3pPr lvl="2">
              <a:spcBef>
                <a:spcPts val="100"/>
              </a:spcBef>
              <a:spcAft>
                <a:spcPts val="0"/>
              </a:spcAft>
              <a:buNone/>
              <a:defRPr b="1">
                <a:solidFill>
                  <a:srgbClr val="662483"/>
                </a:solidFill>
              </a:defRPr>
            </a:lvl3pPr>
            <a:lvl4pPr lvl="3">
              <a:spcBef>
                <a:spcPts val="100"/>
              </a:spcBef>
              <a:spcAft>
                <a:spcPts val="0"/>
              </a:spcAft>
              <a:buNone/>
              <a:defRPr b="1">
                <a:solidFill>
                  <a:srgbClr val="662483"/>
                </a:solidFill>
              </a:defRPr>
            </a:lvl4pPr>
            <a:lvl5pPr lvl="4">
              <a:spcBef>
                <a:spcPts val="100"/>
              </a:spcBef>
              <a:spcAft>
                <a:spcPts val="0"/>
              </a:spcAft>
              <a:buNone/>
              <a:defRPr b="1">
                <a:solidFill>
                  <a:srgbClr val="662483"/>
                </a:solidFill>
              </a:defRPr>
            </a:lvl5pPr>
            <a:lvl6pPr lvl="5">
              <a:spcBef>
                <a:spcPts val="100"/>
              </a:spcBef>
              <a:spcAft>
                <a:spcPts val="0"/>
              </a:spcAft>
              <a:buNone/>
              <a:defRPr b="1">
                <a:solidFill>
                  <a:srgbClr val="662483"/>
                </a:solidFill>
              </a:defRPr>
            </a:lvl6pPr>
            <a:lvl7pPr lvl="6">
              <a:spcBef>
                <a:spcPts val="100"/>
              </a:spcBef>
              <a:spcAft>
                <a:spcPts val="0"/>
              </a:spcAft>
              <a:buNone/>
              <a:defRPr b="1">
                <a:solidFill>
                  <a:srgbClr val="662483"/>
                </a:solidFill>
              </a:defRPr>
            </a:lvl7pPr>
            <a:lvl8pPr lvl="7">
              <a:spcBef>
                <a:spcPts val="100"/>
              </a:spcBef>
              <a:spcAft>
                <a:spcPts val="0"/>
              </a:spcAft>
              <a:buNone/>
              <a:defRPr b="1">
                <a:solidFill>
                  <a:srgbClr val="662483"/>
                </a:solidFill>
              </a:defRPr>
            </a:lvl8pPr>
            <a:lvl9pPr lvl="8">
              <a:spcBef>
                <a:spcPts val="100"/>
              </a:spcBef>
              <a:spcAft>
                <a:spcPts val="100"/>
              </a:spcAft>
              <a:buNone/>
              <a:defRPr b="1">
                <a:solidFill>
                  <a:srgbClr val="662483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/>
          <p:nvPr/>
        </p:nvSpPr>
        <p:spPr>
          <a:xfrm>
            <a:off x="217350" y="4760125"/>
            <a:ext cx="1392000" cy="1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951B81"/>
                </a:solidFill>
                <a:latin typeface="Verdana"/>
                <a:ea typeface="Verdana"/>
                <a:cs typeface="Verdana"/>
                <a:sym typeface="Verdana"/>
              </a:rPr>
              <a:t>Confidential to Mudano</a:t>
            </a:r>
            <a:endParaRPr sz="800">
              <a:solidFill>
                <a:srgbClr val="951B8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 Page">
  <p:cSld name="SECTION_HEADER_1_1">
    <p:bg>
      <p:bgPr>
        <a:gradFill>
          <a:gsLst>
            <a:gs pos="0">
              <a:srgbClr val="662483"/>
            </a:gs>
            <a:gs pos="21000">
              <a:srgbClr val="662483"/>
            </a:gs>
            <a:gs pos="78000">
              <a:srgbClr val="AF1C63"/>
            </a:gs>
            <a:gs pos="100000">
              <a:srgbClr val="AF1C63"/>
            </a:gs>
          </a:gsLst>
          <a:lin ang="18900044" scaled="0"/>
        </a:gra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45776" y="4645024"/>
            <a:ext cx="1251149" cy="3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8"/>
          <p:cNvSpPr txBox="1"/>
          <p:nvPr/>
        </p:nvSpPr>
        <p:spPr>
          <a:xfrm>
            <a:off x="217350" y="4760125"/>
            <a:ext cx="1392000" cy="1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Confidential to Mudano</a:t>
            </a:r>
            <a:endParaRPr sz="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1" name="Google Shape;41;p8"/>
          <p:cNvSpPr txBox="1"/>
          <p:nvPr/>
        </p:nvSpPr>
        <p:spPr>
          <a:xfrm>
            <a:off x="217350" y="3177000"/>
            <a:ext cx="1971900" cy="5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mudano.com</a:t>
            </a:r>
            <a:endParaRPr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info@mudano.com</a:t>
            </a:r>
            <a:endParaRPr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2" name="Google Shape;42;p8"/>
          <p:cNvSpPr txBox="1"/>
          <p:nvPr/>
        </p:nvSpPr>
        <p:spPr>
          <a:xfrm>
            <a:off x="550950" y="3679375"/>
            <a:ext cx="1638300" cy="5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@everMudano</a:t>
            </a:r>
            <a:endParaRPr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3" name="Google Shape;4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350" y="3806022"/>
            <a:ext cx="314900" cy="31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44;p8"/>
          <p:cNvCxnSpPr/>
          <p:nvPr/>
        </p:nvCxnSpPr>
        <p:spPr>
          <a:xfrm>
            <a:off x="217350" y="4324900"/>
            <a:ext cx="8646300" cy="12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  <a:defRPr sz="2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  <a:defRPr sz="2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  <a:defRPr sz="2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  <a:defRPr sz="2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  <a:defRPr sz="2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  <a:defRPr sz="2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  <a:defRPr sz="2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  <a:defRPr sz="2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  <a:defRPr sz="2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F1C63"/>
              </a:buClr>
              <a:buSzPts val="1200"/>
              <a:buFont typeface="Verdana"/>
              <a:buChar char="●"/>
              <a:defRPr sz="12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048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AF1C63"/>
              </a:buClr>
              <a:buSzPts val="1200"/>
              <a:buFont typeface="Verdana"/>
              <a:buChar char="-"/>
              <a:defRPr sz="12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921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AF1C63"/>
              </a:buClr>
              <a:buSzPts val="1000"/>
              <a:buFont typeface="Verdana"/>
              <a:buChar char="-"/>
              <a:defRPr sz="10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921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Verdana"/>
              <a:buChar char="●"/>
              <a:defRPr sz="10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921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Verdana"/>
              <a:buChar char="○"/>
              <a:defRPr sz="10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921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Verdana"/>
              <a:buChar char="■"/>
              <a:defRPr sz="10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921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Verdana"/>
              <a:buChar char="●"/>
              <a:defRPr sz="10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921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Verdana"/>
              <a:buChar char="○"/>
              <a:defRPr sz="10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9210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chemeClr val="dk2"/>
              </a:buClr>
              <a:buSzPts val="1000"/>
              <a:buFont typeface="Verdana"/>
              <a:buChar char="■"/>
              <a:defRPr sz="10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rgbClr val="662483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r">
              <a:buNone/>
              <a:defRPr sz="1200">
                <a:solidFill>
                  <a:srgbClr val="662483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algn="r">
              <a:buNone/>
              <a:defRPr sz="1200">
                <a:solidFill>
                  <a:srgbClr val="662483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algn="r">
              <a:buNone/>
              <a:defRPr sz="1200">
                <a:solidFill>
                  <a:srgbClr val="662483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algn="r">
              <a:buNone/>
              <a:defRPr sz="1200">
                <a:solidFill>
                  <a:srgbClr val="662483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algn="r">
              <a:buNone/>
              <a:defRPr sz="1200">
                <a:solidFill>
                  <a:srgbClr val="662483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algn="r">
              <a:buNone/>
              <a:defRPr sz="1200">
                <a:solidFill>
                  <a:srgbClr val="662483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algn="r">
              <a:buNone/>
              <a:defRPr sz="1200">
                <a:solidFill>
                  <a:srgbClr val="662483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algn="r">
              <a:buNone/>
              <a:defRPr sz="1200">
                <a:solidFill>
                  <a:srgbClr val="662483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C4F3C-D27D-4ED3-AAE4-97AFC7F7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Customer complaints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9FBAD5-C352-4844-B232-01E85E1D46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new data sample was extracted from the original data set </a:t>
            </a:r>
          </a:p>
          <a:p>
            <a:r>
              <a:rPr lang="en-GB" dirty="0"/>
              <a:t>Objective: check if the best performing model is able to generalize to new data if fine-tuned</a:t>
            </a:r>
          </a:p>
          <a:p>
            <a:r>
              <a:rPr lang="en-GB" dirty="0"/>
              <a:t>Situation simulated: few observations for training - data split into 1.2% - 1.8% - 97% train validation test sets </a:t>
            </a:r>
          </a:p>
          <a:p>
            <a:r>
              <a:rPr lang="en-GB" dirty="0"/>
              <a:t>Baseline accuracy: 0.36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926A3BD-E1F1-4CDC-9A88-8806701143EF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GB" dirty="0"/>
              <a:t>Transfer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07B9F5-E751-454A-AAE7-226BCE663C01}"/>
              </a:ext>
            </a:extLst>
          </p:cNvPr>
          <p:cNvPicPr/>
          <p:nvPr/>
        </p:nvPicPr>
        <p:blipFill rotWithShape="1">
          <a:blip r:embed="rId2"/>
          <a:srcRect l="23820" t="79028" r="54133" b="18434"/>
          <a:stretch/>
        </p:blipFill>
        <p:spPr bwMode="auto">
          <a:xfrm>
            <a:off x="657933" y="2936315"/>
            <a:ext cx="4726865" cy="5881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84044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6A085-7562-4F41-8A27-CA89BF165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3441524" cy="707400"/>
          </a:xfrm>
        </p:spPr>
        <p:txBody>
          <a:bodyPr/>
          <a:lstStyle/>
          <a:p>
            <a:r>
              <a:rPr lang="en-GB" dirty="0"/>
              <a:t>Customer complaints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403EF9-F188-45B8-9E0C-15AEE12F8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750550"/>
            <a:ext cx="3752300" cy="2818200"/>
          </a:xfrm>
        </p:spPr>
        <p:txBody>
          <a:bodyPr/>
          <a:lstStyle/>
          <a:p>
            <a:r>
              <a:rPr lang="en-GB" dirty="0"/>
              <a:t>Model with </a:t>
            </a:r>
            <a:r>
              <a:rPr lang="en-GB" dirty="0" err="1"/>
              <a:t>tf-idf</a:t>
            </a:r>
            <a:r>
              <a:rPr lang="en-GB" dirty="0"/>
              <a:t> vectorization and stack of 5 fully connected layers</a:t>
            </a:r>
          </a:p>
          <a:p>
            <a:r>
              <a:rPr lang="en-GB" dirty="0"/>
              <a:t>The last layer was replaced by 3-way </a:t>
            </a:r>
            <a:r>
              <a:rPr lang="en-GB" dirty="0" err="1"/>
              <a:t>softmax</a:t>
            </a:r>
            <a:r>
              <a:rPr lang="en-GB" dirty="0"/>
              <a:t> layer</a:t>
            </a:r>
          </a:p>
          <a:p>
            <a:r>
              <a:rPr lang="en-GB" dirty="0"/>
              <a:t>First 2 layers are frozen and 2 next layers are allowed to train</a:t>
            </a:r>
          </a:p>
          <a:p>
            <a:r>
              <a:rPr lang="en-GB" dirty="0"/>
              <a:t>Test accuracy: 0.47</a:t>
            </a:r>
          </a:p>
          <a:p>
            <a:r>
              <a:rPr lang="en-GB" dirty="0"/>
              <a:t>Full model trained on the same data set gives 0.75 test accuracy, overfits very much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8E54E53-BC02-4626-BD5B-7B1F469FD845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GB" dirty="0"/>
              <a:t>Transfer learning</a:t>
            </a:r>
          </a:p>
        </p:txBody>
      </p:sp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A9E8E775-4E44-4BC6-9C7A-2131F61E3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126" y="649112"/>
            <a:ext cx="4868149" cy="3976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5A26EE-07B1-459F-B287-6484840F7813}"/>
              </a:ext>
            </a:extLst>
          </p:cNvPr>
          <p:cNvSpPr txBox="1"/>
          <p:nvPr/>
        </p:nvSpPr>
        <p:spPr>
          <a:xfrm>
            <a:off x="5026212" y="203580"/>
            <a:ext cx="4117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Confusion matrix from transfer model (test set)</a:t>
            </a:r>
          </a:p>
        </p:txBody>
      </p:sp>
    </p:spTree>
    <p:extLst>
      <p:ext uri="{BB962C8B-B14F-4D97-AF65-F5344CB8AC3E}">
        <p14:creationId xmlns:p14="http://schemas.microsoft.com/office/powerpoint/2010/main" val="2927264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43DA5-882B-4BF8-A504-8FC0B0223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00" y="457269"/>
            <a:ext cx="3665641" cy="707400"/>
          </a:xfrm>
        </p:spPr>
        <p:txBody>
          <a:bodyPr/>
          <a:lstStyle/>
          <a:p>
            <a:r>
              <a:rPr lang="en-GB" dirty="0"/>
              <a:t>Customer complaints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A8828C-D663-4C44-9C48-293D5F5ACD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750550"/>
            <a:ext cx="3656676" cy="2818200"/>
          </a:xfrm>
        </p:spPr>
        <p:txBody>
          <a:bodyPr/>
          <a:lstStyle/>
          <a:p>
            <a:r>
              <a:rPr lang="en-GB" dirty="0"/>
              <a:t>Model with Google word2vec embedding + convolution layer + 4 dense layers</a:t>
            </a:r>
          </a:p>
          <a:p>
            <a:r>
              <a:rPr lang="en-GB" dirty="0"/>
              <a:t>The last layer was replaced by 3-way </a:t>
            </a:r>
            <a:r>
              <a:rPr lang="en-GB" dirty="0" err="1"/>
              <a:t>softmax</a:t>
            </a:r>
            <a:r>
              <a:rPr lang="en-GB" dirty="0"/>
              <a:t> layer</a:t>
            </a:r>
          </a:p>
          <a:p>
            <a:r>
              <a:rPr lang="en-GB" dirty="0"/>
              <a:t>First 2 layers are frozen and 2 next layers are allowed to train</a:t>
            </a:r>
          </a:p>
          <a:p>
            <a:r>
              <a:rPr lang="en-GB" dirty="0"/>
              <a:t>Test accuracy: 0.55</a:t>
            </a:r>
          </a:p>
          <a:p>
            <a:r>
              <a:rPr lang="en-GB" dirty="0"/>
              <a:t>Full model trained on the same data (with embeddings computed specifically for this data) set gives 0.51 test accuracy, but overfits quickly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544A1BE-58FF-45B8-84FA-8B0909E3EBB2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GB" dirty="0"/>
              <a:t>Transfer learning</a:t>
            </a:r>
          </a:p>
        </p:txBody>
      </p:sp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870A9D1A-43F5-4DE5-A8DD-DA02A5A75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788" y="733662"/>
            <a:ext cx="4834965" cy="39495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BFC067-F13E-4C2E-AE28-C14CB438B445}"/>
              </a:ext>
            </a:extLst>
          </p:cNvPr>
          <p:cNvSpPr txBox="1"/>
          <p:nvPr/>
        </p:nvSpPr>
        <p:spPr>
          <a:xfrm>
            <a:off x="4936565" y="346635"/>
            <a:ext cx="4207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Confusion matrix from transfer model (test set)</a:t>
            </a:r>
          </a:p>
        </p:txBody>
      </p:sp>
    </p:spTree>
    <p:extLst>
      <p:ext uri="{BB962C8B-B14F-4D97-AF65-F5344CB8AC3E}">
        <p14:creationId xmlns:p14="http://schemas.microsoft.com/office/powerpoint/2010/main" val="2558312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54249-5454-4F88-99A5-9FFD36709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Sharktower</a:t>
            </a:r>
            <a:r>
              <a:rPr lang="en-GB" dirty="0"/>
              <a:t>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5D50C-994C-4D1E-9BFC-D497E82468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750550"/>
            <a:ext cx="6029335" cy="2818200"/>
          </a:xfrm>
        </p:spPr>
        <p:txBody>
          <a:bodyPr/>
          <a:lstStyle/>
          <a:p>
            <a:r>
              <a:rPr lang="en-GB" dirty="0" err="1"/>
              <a:t>Sharktower</a:t>
            </a:r>
            <a:r>
              <a:rPr lang="en-GB" dirty="0"/>
              <a:t> stories were tagged into 16 categories</a:t>
            </a:r>
          </a:p>
          <a:p>
            <a:r>
              <a:rPr lang="en-GB" dirty="0"/>
              <a:t>1075 stories were tagged</a:t>
            </a:r>
          </a:p>
          <a:p>
            <a:r>
              <a:rPr lang="en-GB" dirty="0"/>
              <a:t>Classes with &lt;45 observations were not considered (12 classes left)</a:t>
            </a:r>
          </a:p>
          <a:p>
            <a:r>
              <a:rPr lang="en-GB" dirty="0"/>
              <a:t>Variables considered: story title, story description, delivery unit title, assignee job title, creator job title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41001B7-898C-4492-8CBD-5918DC1718C1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06BB77-395D-43E4-8AC5-C636ECC1E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753" y="1221276"/>
            <a:ext cx="2545019" cy="37018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4D97FF-4A0D-4CB2-9B28-DCC166007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50" y="2960780"/>
            <a:ext cx="6029926" cy="142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58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7738-4DD0-4295-BF29-6539765B8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Sharktower</a:t>
            </a:r>
            <a:r>
              <a:rPr lang="en-GB" dirty="0"/>
              <a:t>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A6B82A-F74E-4A11-BD62-4A815FEDE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750550"/>
            <a:ext cx="4768300" cy="2818200"/>
          </a:xfrm>
        </p:spPr>
        <p:txBody>
          <a:bodyPr/>
          <a:lstStyle/>
          <a:p>
            <a:r>
              <a:rPr lang="en-GB" dirty="0"/>
              <a:t>Texts were cleaned from staff names, client names, URLs, stop-words, punctuation and lemmatized</a:t>
            </a:r>
          </a:p>
          <a:p>
            <a:r>
              <a:rPr lang="en-GB" dirty="0"/>
              <a:t>Text vectorization: </a:t>
            </a:r>
            <a:r>
              <a:rPr lang="en-GB" dirty="0" err="1"/>
              <a:t>Tf-idf</a:t>
            </a:r>
            <a:endParaRPr lang="en-GB" dirty="0"/>
          </a:p>
          <a:p>
            <a:r>
              <a:rPr lang="en-GB" dirty="0"/>
              <a:t>Category vectorization: one-hot encoding</a:t>
            </a:r>
          </a:p>
          <a:p>
            <a:r>
              <a:rPr lang="en-GB" dirty="0"/>
              <a:t>Task: predict tag based on available variables</a:t>
            </a:r>
          </a:p>
          <a:p>
            <a:r>
              <a:rPr lang="en-GB" dirty="0"/>
              <a:t>Classifier: Logistic regression with L2 regularization, One vs All ensemble method</a:t>
            </a:r>
          </a:p>
          <a:p>
            <a:r>
              <a:rPr lang="en-GB" dirty="0"/>
              <a:t>Baseline accuracy: 0.16</a:t>
            </a:r>
          </a:p>
          <a:p>
            <a:endParaRPr lang="en-GB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8D3A248-618E-4DD2-9E6A-30EDADC3A26B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GB" dirty="0"/>
              <a:t>Data preparation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8273FA-3E0D-4A7D-B95D-134306B120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53" t="41319" r="41910" b="34423"/>
          <a:stretch/>
        </p:blipFill>
        <p:spPr>
          <a:xfrm>
            <a:off x="5199530" y="1348874"/>
            <a:ext cx="3792680" cy="144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770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DEE41-1074-45A2-A54B-3CFD30F77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5037241" cy="707400"/>
          </a:xfrm>
        </p:spPr>
        <p:txBody>
          <a:bodyPr/>
          <a:lstStyle/>
          <a:p>
            <a:r>
              <a:rPr lang="en-GB" dirty="0" err="1"/>
              <a:t>Sharktower</a:t>
            </a:r>
            <a:r>
              <a:rPr lang="en-GB" dirty="0"/>
              <a:t>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CB59DC-B7FA-4233-B1A4-B20AA49046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750550"/>
            <a:ext cx="4260300" cy="2818200"/>
          </a:xfrm>
        </p:spPr>
        <p:txBody>
          <a:bodyPr/>
          <a:lstStyle/>
          <a:p>
            <a:r>
              <a:rPr lang="en-GB" dirty="0"/>
              <a:t>Variables chosen: story title &amp; story description</a:t>
            </a:r>
          </a:p>
          <a:p>
            <a:endParaRPr lang="en-GB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BFC70F2-7C58-42F8-8F62-983A4EB8E9A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8894AD-65BB-4FF6-BF33-C3F74339C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442" y="1244144"/>
            <a:ext cx="4278370" cy="38310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956926-1854-42F1-9265-1406806A45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55" t="42063" r="45033" b="49999"/>
          <a:stretch/>
        </p:blipFill>
        <p:spPr>
          <a:xfrm>
            <a:off x="311700" y="2480234"/>
            <a:ext cx="3740078" cy="5677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A9A9F8-DF0C-4890-B221-3311D81223E3}"/>
              </a:ext>
            </a:extLst>
          </p:cNvPr>
          <p:cNvSpPr txBox="1"/>
          <p:nvPr/>
        </p:nvSpPr>
        <p:spPr>
          <a:xfrm>
            <a:off x="5510305" y="668559"/>
            <a:ext cx="3418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Confusion matrix for logistic regression on test 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656398-7E73-4E48-A90B-B384B9CB30AC}"/>
              </a:ext>
            </a:extLst>
          </p:cNvPr>
          <p:cNvSpPr txBox="1"/>
          <p:nvPr/>
        </p:nvSpPr>
        <p:spPr>
          <a:xfrm>
            <a:off x="322595" y="2240896"/>
            <a:ext cx="2892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Test scores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3297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8093E-D16A-4AA1-A089-19A696FC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Sharktower</a:t>
            </a:r>
            <a:r>
              <a:rPr lang="en-GB" dirty="0"/>
              <a:t>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CEA1E8-E4A5-425B-B9B0-7BDD91E549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750550"/>
            <a:ext cx="4089470" cy="2818200"/>
          </a:xfrm>
        </p:spPr>
        <p:txBody>
          <a:bodyPr/>
          <a:lstStyle/>
          <a:p>
            <a:r>
              <a:rPr lang="en-GB" dirty="0"/>
              <a:t>Durations were computed for each story</a:t>
            </a:r>
          </a:p>
          <a:p>
            <a:r>
              <a:rPr lang="en-GB" dirty="0"/>
              <a:t>Overall duration is assumed to come from Gamma distribution</a:t>
            </a:r>
          </a:p>
          <a:p>
            <a:r>
              <a:rPr lang="en-GB" dirty="0"/>
              <a:t>Data was split into classes and durations from each class are also assumed to come from Gamma distribution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4E77B60-117D-4E0D-A2C5-FD2C1C2EFFD5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GB" dirty="0"/>
              <a:t>Duration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5681B-352A-430A-A3DF-A3DA604F4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169" y="1152425"/>
            <a:ext cx="4741049" cy="378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82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7ABE2-E358-4E66-B078-E5B7971E0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Sharktower</a:t>
            </a:r>
            <a:r>
              <a:rPr lang="en-GB" dirty="0"/>
              <a:t>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932392-8370-419C-A8F6-1628D1B3E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142" y="1341842"/>
            <a:ext cx="5190003" cy="346855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E7C07-B398-44F2-ADE2-185698D74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750550"/>
            <a:ext cx="1098747" cy="28182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C4A9F4D-3DAE-43E9-B4FE-1B0B89AD1DF9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7388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61B52-276D-4E40-ABDF-2F19E4231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4618888" cy="707400"/>
          </a:xfrm>
        </p:spPr>
        <p:txBody>
          <a:bodyPr/>
          <a:lstStyle/>
          <a:p>
            <a:r>
              <a:rPr lang="en-GB" dirty="0" err="1"/>
              <a:t>Sharktower</a:t>
            </a:r>
            <a:r>
              <a:rPr lang="en-GB" dirty="0"/>
              <a:t>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81C840-CF6D-4F37-BDB7-99B558035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750550"/>
            <a:ext cx="4857947" cy="2818200"/>
          </a:xfrm>
        </p:spPr>
        <p:txBody>
          <a:bodyPr/>
          <a:lstStyle/>
          <a:p>
            <a:r>
              <a:rPr lang="en-GB" dirty="0"/>
              <a:t>Each new story duration is assumed to come from a mixture of Gamma distributions with probabilities obtained from classifier: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Assume a new story with probabilities of class membership shown in table -&gt;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0F0CC49-1675-4B7A-A495-95458FC1A3B6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ABAED-009C-4154-851D-6E7A3BF34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729" y="342526"/>
            <a:ext cx="3179198" cy="44584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94AB3D-D1DB-4D2A-8172-3A051501B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89" t="50000" r="47582" b="44808"/>
          <a:stretch/>
        </p:blipFill>
        <p:spPr>
          <a:xfrm>
            <a:off x="705224" y="2453518"/>
            <a:ext cx="3681505" cy="42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30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855FC-8FB6-468D-9420-1DD2B55E3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Sharktower</a:t>
            </a:r>
            <a:r>
              <a:rPr lang="en-GB" dirty="0"/>
              <a:t>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E72B6-3CC8-4D53-B8A4-2DB75DE5DB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750550"/>
            <a:ext cx="3819724" cy="2818200"/>
          </a:xfrm>
        </p:spPr>
        <p:txBody>
          <a:bodyPr/>
          <a:lstStyle/>
          <a:p>
            <a:r>
              <a:rPr lang="en-GB" dirty="0"/>
              <a:t>Sample from corresponding mixture of Gamma distributions</a:t>
            </a:r>
          </a:p>
          <a:p>
            <a:endParaRPr lang="en-GB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A7FC09C-2E69-4E01-91D9-CA59B2BAA484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GB" dirty="0"/>
              <a:t>New story duration distribution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455B27A-B96E-46E1-A8D8-2D1D3B21B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423" y="1380422"/>
            <a:ext cx="4283447" cy="341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7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1087500" y="1842000"/>
            <a:ext cx="6969000" cy="14595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MSc project</a:t>
            </a:r>
            <a:endParaRPr dirty="0"/>
          </a:p>
        </p:txBody>
      </p:sp>
      <p:sp>
        <p:nvSpPr>
          <p:cNvPr id="54" name="Google Shape;54;p10"/>
          <p:cNvSpPr txBox="1">
            <a:spLocks noGrp="1"/>
          </p:cNvSpPr>
          <p:nvPr>
            <p:ph type="subTitle" idx="1"/>
          </p:nvPr>
        </p:nvSpPr>
        <p:spPr>
          <a:xfrm>
            <a:off x="1087500" y="3447525"/>
            <a:ext cx="6969000" cy="3936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-GB" dirty="0"/>
              <a:t>Julia Sizova</a:t>
            </a:r>
            <a:endParaRPr dirty="0"/>
          </a:p>
        </p:txBody>
      </p:sp>
      <p:sp>
        <p:nvSpPr>
          <p:cNvPr id="55" name="Google Shape;55;p10"/>
          <p:cNvSpPr txBox="1">
            <a:spLocks noGrp="1"/>
          </p:cNvSpPr>
          <p:nvPr>
            <p:ph type="subTitle" idx="2"/>
          </p:nvPr>
        </p:nvSpPr>
        <p:spPr>
          <a:xfrm>
            <a:off x="3400500" y="1205725"/>
            <a:ext cx="2343000" cy="3936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Sharktower</a:t>
            </a:r>
            <a:r>
              <a:rPr lang="en-GB" dirty="0"/>
              <a:t> data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7F4378-FE53-4F8A-9766-111ABB2C9B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93" t="42876" r="46275" b="48061"/>
          <a:stretch/>
        </p:blipFill>
        <p:spPr>
          <a:xfrm>
            <a:off x="376518" y="1914841"/>
            <a:ext cx="3209365" cy="612054"/>
          </a:xfrm>
          <a:prstGeom prst="rect">
            <a:avLst/>
          </a:prstGeom>
        </p:spPr>
      </p:pic>
      <p:sp>
        <p:nvSpPr>
          <p:cNvPr id="73" name="Google Shape;73;p13"/>
          <p:cNvSpPr txBox="1">
            <a:spLocks noGrp="1"/>
          </p:cNvSpPr>
          <p:nvPr>
            <p:ph type="body" idx="1"/>
          </p:nvPr>
        </p:nvSpPr>
        <p:spPr>
          <a:xfrm>
            <a:off x="311700" y="1750550"/>
            <a:ext cx="4577053" cy="28182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171450" indent="-171450">
              <a:spcAft>
                <a:spcPts val="100"/>
              </a:spcAft>
            </a:pPr>
            <a:r>
              <a:rPr lang="en-GB" dirty="0"/>
              <a:t>Estimates for this story duration:</a:t>
            </a:r>
          </a:p>
          <a:p>
            <a:pPr marL="171450" indent="-171450">
              <a:spcAft>
                <a:spcPts val="100"/>
              </a:spcAft>
            </a:pPr>
            <a:endParaRPr lang="en-GB" dirty="0"/>
          </a:p>
          <a:p>
            <a:pPr marL="171450" indent="-171450">
              <a:spcAft>
                <a:spcPts val="100"/>
              </a:spcAft>
            </a:pPr>
            <a:endParaRPr lang="en-GB" dirty="0"/>
          </a:p>
          <a:p>
            <a:pPr marL="171450" indent="-171450">
              <a:spcAft>
                <a:spcPts val="100"/>
              </a:spcAft>
            </a:pPr>
            <a:endParaRPr lang="en-GB" dirty="0"/>
          </a:p>
          <a:p>
            <a:pPr marL="171450" indent="-171450">
              <a:spcAft>
                <a:spcPts val="100"/>
              </a:spcAft>
            </a:pPr>
            <a:r>
              <a:rPr lang="en-GB" dirty="0"/>
              <a:t>Since a sample from distribution is available can estimate probability of completing a story within first d days :</a:t>
            </a:r>
          </a:p>
          <a:p>
            <a:pPr marL="0" indent="0">
              <a:spcAft>
                <a:spcPts val="100"/>
              </a:spcAft>
              <a:buNone/>
            </a:pPr>
            <a:endParaRPr dirty="0"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2"/>
          </p:nvPr>
        </p:nvSpPr>
        <p:spPr>
          <a:xfrm>
            <a:off x="298350" y="1348875"/>
            <a:ext cx="8547300" cy="3114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-GB" dirty="0"/>
              <a:t>Duration estimates</a:t>
            </a:r>
            <a:endParaRPr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57C7609-DEA0-4325-B4A3-4931FF0640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912988"/>
              </p:ext>
            </p:extLst>
          </p:nvPr>
        </p:nvGraphicFramePr>
        <p:xfrm>
          <a:off x="472141" y="3393515"/>
          <a:ext cx="4416612" cy="1046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8306">
                  <a:extLst>
                    <a:ext uri="{9D8B030D-6E8A-4147-A177-3AD203B41FA5}">
                      <a16:colId xmlns:a16="http://schemas.microsoft.com/office/drawing/2014/main" val="2216842520"/>
                    </a:ext>
                  </a:extLst>
                </a:gridCol>
                <a:gridCol w="2208306">
                  <a:extLst>
                    <a:ext uri="{9D8B030D-6E8A-4147-A177-3AD203B41FA5}">
                      <a16:colId xmlns:a16="http://schemas.microsoft.com/office/drawing/2014/main" val="24904392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Number d of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Probability of completion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3502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541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23546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Customer complaints</a:t>
            </a:r>
            <a:endParaRPr dirty="0"/>
          </a:p>
        </p:txBody>
      </p:sp>
      <p:sp>
        <p:nvSpPr>
          <p:cNvPr id="67" name="Google Shape;67;p12"/>
          <p:cNvSpPr txBox="1">
            <a:spLocks noGrp="1"/>
          </p:cNvSpPr>
          <p:nvPr>
            <p:ph type="body" idx="1"/>
          </p:nvPr>
        </p:nvSpPr>
        <p:spPr>
          <a:xfrm>
            <a:off x="311700" y="1408000"/>
            <a:ext cx="4098935" cy="1408298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171450" indent="-171450">
              <a:spcAft>
                <a:spcPts val="100"/>
              </a:spcAft>
            </a:pPr>
            <a:r>
              <a:rPr lang="en-GB" sz="1600" dirty="0"/>
              <a:t>Customer complaints for US financial institutions</a:t>
            </a:r>
          </a:p>
          <a:p>
            <a:pPr marL="171450" indent="-171450">
              <a:spcAft>
                <a:spcPts val="100"/>
              </a:spcAft>
            </a:pPr>
            <a:r>
              <a:rPr lang="en-GB" sz="1600" dirty="0"/>
              <a:t>Dimensions: (1 321 785 × 18) -&gt; (263 712 × 2)</a:t>
            </a:r>
          </a:p>
          <a:p>
            <a:pPr marL="171450" indent="-171450">
              <a:spcAft>
                <a:spcPts val="100"/>
              </a:spcAft>
            </a:pP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CBD44A-A6B7-48B0-9ACA-CD3E9E025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AB7434-B7D8-4435-9F51-567B2959D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1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1C2A30-B1E7-4F8F-A06F-446CDA41C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87" y="2905965"/>
            <a:ext cx="4291956" cy="1408298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296357-B243-4C7F-B081-5BC224B985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86" r="5495" b="7476"/>
          <a:stretch/>
        </p:blipFill>
        <p:spPr>
          <a:xfrm>
            <a:off x="4432572" y="1305401"/>
            <a:ext cx="4173545" cy="349968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4211E-E7D3-4516-BC03-A0603984A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Customer complaints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102420-1339-4896-BF4D-F877A02B0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408000"/>
            <a:ext cx="4881853" cy="3160800"/>
          </a:xfrm>
        </p:spPr>
        <p:txBody>
          <a:bodyPr/>
          <a:lstStyle/>
          <a:p>
            <a:r>
              <a:rPr lang="en-GB" sz="1600" dirty="0"/>
              <a:t>8 categories</a:t>
            </a:r>
          </a:p>
          <a:p>
            <a:r>
              <a:rPr lang="en-GB" sz="1600" dirty="0"/>
              <a:t>Text vectorization: </a:t>
            </a:r>
            <a:r>
              <a:rPr lang="en-GB" sz="1600" dirty="0" err="1"/>
              <a:t>Tf-idf</a:t>
            </a:r>
            <a:r>
              <a:rPr lang="en-GB" sz="1600" dirty="0"/>
              <a:t> of 10,000 most frequent words</a:t>
            </a:r>
          </a:p>
          <a:p>
            <a:r>
              <a:rPr lang="en-GB" sz="1600" dirty="0"/>
              <a:t>Categories are encoded by integers</a:t>
            </a:r>
          </a:p>
          <a:p>
            <a:r>
              <a:rPr lang="en-GB" sz="1600" dirty="0"/>
              <a:t>Baseline accuracy: 0.34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9821F193-2990-44A4-ABFE-8659EA1A4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806" y="445026"/>
            <a:ext cx="3632291" cy="458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710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9E020-D027-4D66-AFD1-42029B857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Customer complaints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7C4FF7-51A7-43C6-9FB0-63ADB3747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750550"/>
            <a:ext cx="4336201" cy="2818200"/>
          </a:xfrm>
        </p:spPr>
        <p:txBody>
          <a:bodyPr/>
          <a:lstStyle/>
          <a:p>
            <a:r>
              <a:rPr lang="en-GB" dirty="0" err="1"/>
              <a:t>Sklearn</a:t>
            </a:r>
            <a:r>
              <a:rPr lang="en-GB" dirty="0"/>
              <a:t> classifiers: 0.81 test accuracy</a:t>
            </a:r>
          </a:p>
          <a:p>
            <a:r>
              <a:rPr lang="en-GB" dirty="0"/>
              <a:t>Neural network with 5 densely connected layers: 0.84 test accuracy</a:t>
            </a:r>
          </a:p>
          <a:p>
            <a:pPr lvl="1"/>
            <a:r>
              <a:rPr lang="en-GB" dirty="0"/>
              <a:t>To halt overfitting:</a:t>
            </a:r>
          </a:p>
          <a:p>
            <a:pPr lvl="2"/>
            <a:r>
              <a:rPr lang="en-GB" dirty="0"/>
              <a:t>dropout,</a:t>
            </a:r>
          </a:p>
          <a:p>
            <a:pPr lvl="2"/>
            <a:r>
              <a:rPr lang="en-GB" dirty="0"/>
              <a:t>max norm weight constraint,</a:t>
            </a:r>
          </a:p>
          <a:p>
            <a:pPr lvl="2"/>
            <a:r>
              <a:rPr lang="en-GB" dirty="0"/>
              <a:t>batch normalization, </a:t>
            </a:r>
          </a:p>
          <a:p>
            <a:pPr lvl="2"/>
            <a:r>
              <a:rPr lang="en-GB" dirty="0"/>
              <a:t>early stopping</a:t>
            </a:r>
          </a:p>
          <a:p>
            <a:pPr lvl="1"/>
            <a:r>
              <a:rPr lang="en-GB" dirty="0"/>
              <a:t>Confuses two classes</a:t>
            </a:r>
          </a:p>
          <a:p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D350CC1-4C08-4211-865A-71B8607BA4A9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298350" y="1348875"/>
            <a:ext cx="4727862" cy="311400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423B6B-5273-4AA1-B23B-2E5D56D9447E}"/>
              </a:ext>
            </a:extLst>
          </p:cNvPr>
          <p:cNvPicPr/>
          <p:nvPr/>
        </p:nvPicPr>
        <p:blipFill rotWithShape="1">
          <a:blip r:embed="rId2"/>
          <a:srcRect l="60272" t="30872" r="20561" b="54862"/>
          <a:stretch/>
        </p:blipFill>
        <p:spPr bwMode="auto">
          <a:xfrm>
            <a:off x="4647901" y="1845796"/>
            <a:ext cx="4358640" cy="30416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4DAE39-E1E2-44B6-B7C6-C882174A43AC}"/>
              </a:ext>
            </a:extLst>
          </p:cNvPr>
          <p:cNvSpPr txBox="1"/>
          <p:nvPr/>
        </p:nvSpPr>
        <p:spPr>
          <a:xfrm>
            <a:off x="5300206" y="1247006"/>
            <a:ext cx="3532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Confusion matrix for neural net on test set</a:t>
            </a:r>
          </a:p>
        </p:txBody>
      </p:sp>
    </p:spTree>
    <p:extLst>
      <p:ext uri="{BB962C8B-B14F-4D97-AF65-F5344CB8AC3E}">
        <p14:creationId xmlns:p14="http://schemas.microsoft.com/office/powerpoint/2010/main" val="1482642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167DA-7F5C-421B-A2CF-D4C0713A0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Customer complaints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DBC0D5-000F-470E-8030-EF09CC8D7D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7434" y="1750550"/>
            <a:ext cx="4624865" cy="2818200"/>
          </a:xfrm>
        </p:spPr>
        <p:txBody>
          <a:bodyPr/>
          <a:lstStyle/>
          <a:p>
            <a:r>
              <a:rPr lang="en-GB" dirty="0"/>
              <a:t>Predictions are sorted by the highest probability</a:t>
            </a:r>
          </a:p>
          <a:p>
            <a:r>
              <a:rPr lang="en-GB" dirty="0"/>
              <a:t>For the first half of test data algorithm is 98% present sure about the prediction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983A045-BB42-4254-A63B-2237F5BE87A6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GB" dirty="0"/>
              <a:t>Different way of presenting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0CA1C7-1E1F-459C-9A20-9452BE32B369}"/>
              </a:ext>
            </a:extLst>
          </p:cNvPr>
          <p:cNvPicPr/>
          <p:nvPr/>
        </p:nvPicPr>
        <p:blipFill rotWithShape="1">
          <a:blip r:embed="rId2"/>
          <a:srcRect l="60603" t="26232" r="24948" b="63720"/>
          <a:stretch/>
        </p:blipFill>
        <p:spPr bwMode="auto">
          <a:xfrm>
            <a:off x="355599" y="2118335"/>
            <a:ext cx="3759200" cy="24504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03069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CED4F-63BA-45BA-A77C-E14858763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Customer complaints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20C4C-33D1-4128-A339-E7B8C2B22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680030"/>
            <a:ext cx="4421665" cy="435642"/>
          </a:xfrm>
        </p:spPr>
        <p:txBody>
          <a:bodyPr/>
          <a:lstStyle/>
          <a:p>
            <a:r>
              <a:rPr lang="en-GB" dirty="0"/>
              <a:t>Test accuracy: 0.88</a:t>
            </a:r>
          </a:p>
          <a:p>
            <a:endParaRPr lang="en-GB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7FACC81-E3B5-4AC6-9757-FBCC38997358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GB" dirty="0"/>
              <a:t>Combining ambiguous categories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513CB96-6707-4071-BA20-2E1A099BD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365" y="1447507"/>
            <a:ext cx="4012684" cy="34242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8CCAF6-0618-48D9-A02D-CAE4C476D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86" y="2169757"/>
            <a:ext cx="382905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669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BA78E-FD87-4B7F-956C-7F066F68A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Customer complaints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90DF0-E798-480F-A796-CAE652A6C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750550"/>
            <a:ext cx="4051124" cy="2818200"/>
          </a:xfrm>
        </p:spPr>
        <p:txBody>
          <a:bodyPr/>
          <a:lstStyle/>
          <a:p>
            <a:r>
              <a:rPr lang="en-GB" dirty="0"/>
              <a:t>BERT sentence embedding + stacked dense layers</a:t>
            </a:r>
          </a:p>
          <a:p>
            <a:r>
              <a:rPr lang="en-GB" dirty="0"/>
              <a:t>Test accuracy: 0.76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AC9C960-CDE6-47D2-B0B8-AF2437D6172E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GB" dirty="0"/>
              <a:t>Word and sentence embeddings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8A574-8FCE-42A1-8792-0406A9A4834B}"/>
              </a:ext>
            </a:extLst>
          </p:cNvPr>
          <p:cNvPicPr/>
          <p:nvPr/>
        </p:nvPicPr>
        <p:blipFill rotWithShape="1">
          <a:blip r:embed="rId2"/>
          <a:srcRect l="59965" t="29370" r="25137" b="56957"/>
          <a:stretch/>
        </p:blipFill>
        <p:spPr bwMode="auto">
          <a:xfrm>
            <a:off x="4901681" y="1393371"/>
            <a:ext cx="3570515" cy="31753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29365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F54BA-AE4F-4ECC-A792-2CEC57767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Customer complaints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A155E2-0037-4825-A34F-3F46628FE8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750550"/>
            <a:ext cx="3476529" cy="2818200"/>
          </a:xfrm>
        </p:spPr>
        <p:txBody>
          <a:bodyPr/>
          <a:lstStyle/>
          <a:p>
            <a:r>
              <a:rPr lang="en-GB" dirty="0"/>
              <a:t>Google Word2Vec word embedding + convolution layer + 4 stacked dense layers</a:t>
            </a:r>
          </a:p>
          <a:p>
            <a:r>
              <a:rPr lang="en-GB" dirty="0"/>
              <a:t>Test accuracy: 0.77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6AF5EBD-DB0C-488D-BEC1-89282261CED9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GB" dirty="0"/>
              <a:t>Word and sentence embeddings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EC7A15-C259-4C9B-B4B1-346D5B50D7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80" t="44021" r="50000" b="11174"/>
          <a:stretch/>
        </p:blipFill>
        <p:spPr>
          <a:xfrm>
            <a:off x="4758612" y="1250301"/>
            <a:ext cx="3881535" cy="333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005345"/>
      </p:ext>
    </p:extLst>
  </p:cSld>
  <p:clrMapOvr>
    <a:masterClrMapping/>
  </p:clrMapOvr>
</p:sld>
</file>

<file path=ppt/theme/theme1.xml><?xml version="1.0" encoding="utf-8"?>
<a:theme xmlns:a="http://schemas.openxmlformats.org/drawingml/2006/main" name="Mudano Gradient 2018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642</Words>
  <Application>Microsoft Office PowerPoint</Application>
  <PresentationFormat>On-screen Show (16:9)</PresentationFormat>
  <Paragraphs>108</Paragraphs>
  <Slides>21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Verdana</vt:lpstr>
      <vt:lpstr>Mudano Gradient 2018</vt:lpstr>
      <vt:lpstr>PowerPoint Presentation</vt:lpstr>
      <vt:lpstr>MSc project</vt:lpstr>
      <vt:lpstr>Customer complaints</vt:lpstr>
      <vt:lpstr>Customer complaints</vt:lpstr>
      <vt:lpstr>Customer complaints</vt:lpstr>
      <vt:lpstr>Customer complaints</vt:lpstr>
      <vt:lpstr>Customer complaints</vt:lpstr>
      <vt:lpstr>Customer complaints</vt:lpstr>
      <vt:lpstr>Customer complaints</vt:lpstr>
      <vt:lpstr>Customer complaints</vt:lpstr>
      <vt:lpstr>Customer complaints</vt:lpstr>
      <vt:lpstr>Customer complaints</vt:lpstr>
      <vt:lpstr>Sharktower data</vt:lpstr>
      <vt:lpstr>Sharktower data</vt:lpstr>
      <vt:lpstr>Sharktower data</vt:lpstr>
      <vt:lpstr>Sharktower data</vt:lpstr>
      <vt:lpstr>Sharktower data</vt:lpstr>
      <vt:lpstr>Sharktower data</vt:lpstr>
      <vt:lpstr>Sharktower data</vt:lpstr>
      <vt:lpstr>Sharktower data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 Sizova</dc:creator>
  <cp:lastModifiedBy>Julia Sizova</cp:lastModifiedBy>
  <cp:revision>23</cp:revision>
  <dcterms:modified xsi:type="dcterms:W3CDTF">2019-08-17T15:31:19Z</dcterms:modified>
</cp:coreProperties>
</file>